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1" r:id="rId5"/>
    <p:sldId id="265" r:id="rId6"/>
    <p:sldId id="263" r:id="rId7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66"/>
    <a:srgbClr val="9900FF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130425"/>
            <a:ext cx="6768752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E482-23B0-4B07-87D1-15B94CB04EB6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92E86-BA13-4B4A-AC59-3B9DD2D184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8342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E482-23B0-4B07-87D1-15B94CB04EB6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92E86-BA13-4B4A-AC59-3B9DD2D184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891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E482-23B0-4B07-87D1-15B94CB04EB6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92E86-BA13-4B4A-AC59-3B9DD2D184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8944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E482-23B0-4B07-87D1-15B94CB04EB6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92E86-BA13-4B4A-AC59-3B9DD2D184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0170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E482-23B0-4B07-87D1-15B94CB04EB6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92E86-BA13-4B4A-AC59-3B9DD2D184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4413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E482-23B0-4B07-87D1-15B94CB04EB6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92E86-BA13-4B4A-AC59-3B9DD2D184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6892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E482-23B0-4B07-87D1-15B94CB04EB6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92E86-BA13-4B4A-AC59-3B9DD2D184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0249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E482-23B0-4B07-87D1-15B94CB04EB6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92E86-BA13-4B4A-AC59-3B9DD2D184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155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E482-23B0-4B07-87D1-15B94CB04EB6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92E86-BA13-4B4A-AC59-3B9DD2D184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0858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E482-23B0-4B07-87D1-15B94CB04EB6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92E86-BA13-4B4A-AC59-3B9DD2D184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2391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E482-23B0-4B07-87D1-15B94CB04EB6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92E86-BA13-4B4A-AC59-3B9DD2D184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1387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3394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5145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EE482-23B0-4B07-87D1-15B94CB04EB6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92E86-BA13-4B4A-AC59-3B9DD2D184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0377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476672"/>
            <a:ext cx="6768752" cy="1470025"/>
          </a:xfrm>
        </p:spPr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  <a:cs typeface="Aharoni" pitchFamily="2" charset="-79"/>
              </a:rPr>
              <a:t>Хочете</a:t>
            </a:r>
            <a:r>
              <a:rPr lang="ru-RU" b="1" dirty="0" smtClean="0">
                <a:solidFill>
                  <a:srgbClr val="FF0000"/>
                </a:solidFill>
                <a:cs typeface="Aharoni" pitchFamily="2" charset="-79"/>
              </a:rPr>
              <a:t> знати, як:</a:t>
            </a:r>
            <a:endParaRPr lang="ru-RU" dirty="0">
              <a:solidFill>
                <a:srgbClr val="FF0000"/>
              </a:solidFill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628800"/>
            <a:ext cx="6400800" cy="4464496"/>
          </a:xfrm>
        </p:spPr>
        <p:txBody>
          <a:bodyPr>
            <a:normAutofit fontScale="85000" lnSpcReduction="20000"/>
          </a:bodyPr>
          <a:lstStyle/>
          <a:p>
            <a:pPr>
              <a:buBlip>
                <a:blip r:embed="rId2"/>
              </a:buBlip>
            </a:pPr>
            <a:r>
              <a:rPr lang="ru-RU" b="1" dirty="0" err="1" smtClean="0">
                <a:solidFill>
                  <a:srgbClr val="7030A0"/>
                </a:solidFill>
              </a:rPr>
              <a:t>керувати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сво</a:t>
            </a:r>
            <a:r>
              <a:rPr lang="uk-UA" b="1" dirty="0" err="1" smtClean="0">
                <a:solidFill>
                  <a:srgbClr val="7030A0"/>
                </a:solidFill>
              </a:rPr>
              <a:t>їми</a:t>
            </a:r>
            <a:r>
              <a:rPr lang="uk-UA" b="1" dirty="0" smtClean="0">
                <a:solidFill>
                  <a:srgbClr val="7030A0"/>
                </a:solidFill>
              </a:rPr>
              <a:t> доходами та витратами;</a:t>
            </a:r>
          </a:p>
          <a:p>
            <a:pPr>
              <a:buBlip>
                <a:blip r:embed="rId2"/>
              </a:buBlip>
            </a:pPr>
            <a:r>
              <a:rPr lang="uk-UA" b="1" dirty="0" smtClean="0">
                <a:solidFill>
                  <a:srgbClr val="00B0F0"/>
                </a:solidFill>
              </a:rPr>
              <a:t>розробляти фінансовий план;</a:t>
            </a:r>
          </a:p>
          <a:p>
            <a:pPr>
              <a:buBlip>
                <a:blip r:embed="rId2"/>
              </a:buBlip>
            </a:pPr>
            <a:r>
              <a:rPr lang="uk-UA" b="1" dirty="0" smtClean="0">
                <a:solidFill>
                  <a:srgbClr val="FF0066"/>
                </a:solidFill>
              </a:rPr>
              <a:t>користуватися фінансовими інструментами та послугами;</a:t>
            </a:r>
          </a:p>
          <a:p>
            <a:pPr>
              <a:buBlip>
                <a:blip r:embed="rId2"/>
              </a:buBlip>
            </a:pPr>
            <a:r>
              <a:rPr lang="uk-UA" b="1" dirty="0" smtClean="0">
                <a:solidFill>
                  <a:srgbClr val="9900FF"/>
                </a:solidFill>
              </a:rPr>
              <a:t>запобігти фінансових помилок та розуміти ризики;</a:t>
            </a:r>
          </a:p>
          <a:p>
            <a:pPr>
              <a:buBlip>
                <a:blip r:embed="rId2"/>
              </a:buBlip>
            </a:pPr>
            <a:r>
              <a:rPr lang="uk-UA" b="1" dirty="0" smtClean="0">
                <a:solidFill>
                  <a:schemeClr val="tx1"/>
                </a:solidFill>
              </a:rPr>
              <a:t> </a:t>
            </a:r>
            <a:r>
              <a:rPr lang="uk-UA" b="1" dirty="0" smtClean="0">
                <a:solidFill>
                  <a:srgbClr val="FF6600"/>
                </a:solidFill>
              </a:rPr>
              <a:t>захищати свої права у сфері фінансів!</a:t>
            </a:r>
          </a:p>
          <a:p>
            <a:endParaRPr lang="uk-UA" sz="2100" b="1" i="1" dirty="0" smtClean="0"/>
          </a:p>
          <a:p>
            <a:r>
              <a:rPr lang="uk-UA" sz="2100" b="1" i="1" dirty="0" smtClean="0">
                <a:solidFill>
                  <a:srgbClr val="002060"/>
                </a:solidFill>
                <a:cs typeface="Aharoni" pitchFamily="2" charset="-79"/>
              </a:rPr>
              <a:t>Тоді ми чекаємо саме тебе </a:t>
            </a:r>
          </a:p>
          <a:p>
            <a:r>
              <a:rPr lang="uk-UA" sz="2100" b="1" i="1" dirty="0" smtClean="0">
                <a:solidFill>
                  <a:srgbClr val="002060"/>
                </a:solidFill>
                <a:cs typeface="Aharoni" pitchFamily="2" charset="-79"/>
              </a:rPr>
              <a:t> у Херсонському Кооперативному </a:t>
            </a:r>
          </a:p>
          <a:p>
            <a:r>
              <a:rPr lang="uk-UA" sz="2100" b="1" i="1" dirty="0" smtClean="0">
                <a:solidFill>
                  <a:srgbClr val="002060"/>
                </a:solidFill>
                <a:cs typeface="Aharoni" pitchFamily="2" charset="-79"/>
              </a:rPr>
              <a:t>Економіко-Правовому Коледжі </a:t>
            </a:r>
          </a:p>
          <a:p>
            <a:r>
              <a:rPr lang="uk-UA" sz="2100" b="1" i="1" dirty="0" smtClean="0">
                <a:solidFill>
                  <a:srgbClr val="002060"/>
                </a:solidFill>
                <a:cs typeface="Aharoni" pitchFamily="2" charset="-79"/>
              </a:rPr>
              <a:t>за адресою </a:t>
            </a:r>
            <a:r>
              <a:rPr lang="uk-UA" sz="2100" b="1" i="1" dirty="0" err="1" smtClean="0">
                <a:solidFill>
                  <a:srgbClr val="002060"/>
                </a:solidFill>
                <a:cs typeface="Aharoni" pitchFamily="2" charset="-79"/>
              </a:rPr>
              <a:t>м.Херсон</a:t>
            </a:r>
            <a:r>
              <a:rPr lang="uk-UA" sz="2100" b="1" i="1" dirty="0" smtClean="0">
                <a:solidFill>
                  <a:srgbClr val="002060"/>
                </a:solidFill>
                <a:cs typeface="Aharoni" pitchFamily="2" charset="-79"/>
              </a:rPr>
              <a:t>, проспект </a:t>
            </a:r>
            <a:r>
              <a:rPr lang="uk-UA" sz="2100" b="1" i="1" dirty="0" err="1" smtClean="0">
                <a:solidFill>
                  <a:srgbClr val="002060"/>
                </a:solidFill>
                <a:cs typeface="Aharoni" pitchFamily="2" charset="-79"/>
              </a:rPr>
              <a:t>Ушакова</a:t>
            </a:r>
            <a:r>
              <a:rPr lang="uk-UA" sz="2100" b="1" i="1" dirty="0" smtClean="0">
                <a:solidFill>
                  <a:srgbClr val="002060"/>
                </a:solidFill>
                <a:cs typeface="Aharoni" pitchFamily="2" charset="-79"/>
              </a:rPr>
              <a:t> 60</a:t>
            </a:r>
          </a:p>
          <a:p>
            <a:pPr algn="l"/>
            <a:endParaRPr lang="uk-UA" u="sng" dirty="0" smtClean="0"/>
          </a:p>
          <a:p>
            <a:pPr algn="l">
              <a:buFontTx/>
              <a:buChar char="-"/>
            </a:pPr>
            <a:endParaRPr lang="uk-UA" u="sng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0735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836712"/>
            <a:ext cx="6768752" cy="1368152"/>
          </a:xfrm>
        </p:spPr>
        <p:txBody>
          <a:bodyPr>
            <a:normAutofit fontScale="90000"/>
          </a:bodyPr>
          <a:lstStyle/>
          <a:p>
            <a:r>
              <a:rPr lang="ru-RU" sz="2700" b="1" i="1" dirty="0" smtClean="0">
                <a:solidFill>
                  <a:srgbClr val="7030A0"/>
                </a:solidFill>
              </a:rPr>
              <a:t>Фінанси, банківська справа  та страхування</a:t>
            </a:r>
            <a:br>
              <a:rPr lang="ru-RU" sz="2700" b="1" i="1" dirty="0" smtClean="0">
                <a:solidFill>
                  <a:srgbClr val="7030A0"/>
                </a:solidFill>
              </a:rPr>
            </a:br>
            <a:r>
              <a:rPr lang="ru-RU" sz="2700" b="1" i="1" dirty="0" smtClean="0">
                <a:solidFill>
                  <a:srgbClr val="7030A0"/>
                </a:solidFill>
              </a:rPr>
              <a:t>  (фаховий   молодший бакалавр</a:t>
            </a:r>
            <a:r>
              <a:rPr lang="ru-RU" sz="27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628800"/>
            <a:ext cx="6400800" cy="4464496"/>
          </a:xfrm>
        </p:spPr>
        <p:txBody>
          <a:bodyPr>
            <a:normAutofit/>
          </a:bodyPr>
          <a:lstStyle/>
          <a:p>
            <a:pPr algn="l"/>
            <a:r>
              <a:rPr lang="uk-UA" dirty="0" smtClean="0"/>
              <a:t>                 </a:t>
            </a:r>
          </a:p>
          <a:p>
            <a:pPr algn="l"/>
            <a:r>
              <a:rPr lang="uk-UA" dirty="0" smtClean="0"/>
              <a:t>                   </a:t>
            </a:r>
          </a:p>
          <a:p>
            <a:pPr algn="l"/>
            <a:endParaRPr lang="uk-UA" u="sng" dirty="0" smtClean="0"/>
          </a:p>
          <a:p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187624" y="1700808"/>
            <a:ext cx="6624736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FF0066"/>
                </a:solidFill>
              </a:rPr>
              <a:t>ДЛЯ ВСТУПУ ДО </a:t>
            </a:r>
          </a:p>
          <a:p>
            <a:pPr algn="ctr"/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ХЕРСОНСЬКОГО КООПЕРАТИВНОГО ЕКОНОМІКО-ПРАВОВОГО КОЛЕДЖУ </a:t>
            </a:r>
          </a:p>
          <a:p>
            <a:pPr algn="ctr"/>
            <a:r>
              <a:rPr lang="ru-RU" b="1" dirty="0" smtClean="0"/>
              <a:t>ПОТРІБНО </a:t>
            </a:r>
            <a:r>
              <a:rPr lang="ru-RU" dirty="0" smtClean="0"/>
              <a:t>:</a:t>
            </a:r>
          </a:p>
          <a:p>
            <a:pPr algn="ctr"/>
            <a:r>
              <a:rPr lang="ru-RU" b="1" dirty="0" smtClean="0"/>
              <a:t>- на </a:t>
            </a:r>
            <a:r>
              <a:rPr lang="ru-RU" b="1" dirty="0" err="1" smtClean="0"/>
              <a:t>базі</a:t>
            </a:r>
            <a:r>
              <a:rPr lang="ru-RU" b="1" dirty="0" smtClean="0"/>
              <a:t> 9-ти </a:t>
            </a:r>
            <a:r>
              <a:rPr lang="ru-RU" b="1" dirty="0" err="1" smtClean="0"/>
              <a:t>класів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B050"/>
                </a:solidFill>
              </a:rPr>
              <a:t>– </a:t>
            </a:r>
            <a:r>
              <a:rPr lang="ru-RU" b="1" dirty="0" err="1" smtClean="0">
                <a:solidFill>
                  <a:srgbClr val="00B050"/>
                </a:solidFill>
              </a:rPr>
              <a:t>вступні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іспити</a:t>
            </a:r>
            <a:r>
              <a:rPr lang="ru-RU" b="1" dirty="0" smtClean="0">
                <a:solidFill>
                  <a:srgbClr val="00B050"/>
                </a:solidFill>
              </a:rPr>
              <a:t>: </a:t>
            </a:r>
            <a:r>
              <a:rPr lang="ru-RU" b="1" dirty="0" err="1" smtClean="0">
                <a:solidFill>
                  <a:srgbClr val="00B050"/>
                </a:solidFill>
              </a:rPr>
              <a:t>українська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мова</a:t>
            </a:r>
            <a:r>
              <a:rPr lang="ru-RU" b="1" dirty="0" smtClean="0">
                <a:solidFill>
                  <a:srgbClr val="00B050"/>
                </a:solidFill>
              </a:rPr>
              <a:t> (диктант) та </a:t>
            </a:r>
            <a:r>
              <a:rPr lang="ru-RU" b="1" dirty="0" err="1" smtClean="0">
                <a:solidFill>
                  <a:srgbClr val="00B050"/>
                </a:solidFill>
              </a:rPr>
              <a:t>історія</a:t>
            </a:r>
            <a:r>
              <a:rPr lang="ru-RU" b="1" dirty="0" smtClean="0">
                <a:solidFill>
                  <a:srgbClr val="00B050"/>
                </a:solidFill>
              </a:rPr>
              <a:t> України </a:t>
            </a:r>
            <a:r>
              <a:rPr lang="ru-RU" b="1" dirty="0" err="1" smtClean="0">
                <a:solidFill>
                  <a:srgbClr val="00B050"/>
                </a:solidFill>
              </a:rPr>
              <a:t>або</a:t>
            </a:r>
            <a:r>
              <a:rPr lang="ru-RU" b="1" dirty="0" smtClean="0">
                <a:solidFill>
                  <a:srgbClr val="00B050"/>
                </a:solidFill>
              </a:rPr>
              <a:t> математика (</a:t>
            </a:r>
            <a:r>
              <a:rPr lang="ru-RU" b="1" dirty="0" err="1" smtClean="0">
                <a:solidFill>
                  <a:srgbClr val="00B050"/>
                </a:solidFill>
              </a:rPr>
              <a:t>тестування</a:t>
            </a:r>
            <a:r>
              <a:rPr lang="ru-RU" b="1" dirty="0" smtClean="0">
                <a:solidFill>
                  <a:srgbClr val="00B050"/>
                </a:solidFill>
              </a:rPr>
              <a:t>) на </a:t>
            </a:r>
            <a:r>
              <a:rPr lang="ru-RU" b="1" dirty="0" err="1" smtClean="0">
                <a:solidFill>
                  <a:srgbClr val="00B050"/>
                </a:solidFill>
              </a:rPr>
              <a:t>вибір</a:t>
            </a:r>
            <a:r>
              <a:rPr lang="ru-RU" b="1" dirty="0" smtClean="0">
                <a:solidFill>
                  <a:srgbClr val="00B050"/>
                </a:solidFill>
              </a:rPr>
              <a:t>; 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 </a:t>
            </a:r>
          </a:p>
          <a:p>
            <a:pPr algn="ctr"/>
            <a:r>
              <a:rPr lang="ru-RU" dirty="0" smtClean="0"/>
              <a:t> </a:t>
            </a:r>
            <a:r>
              <a:rPr lang="ru-RU" b="1" dirty="0" smtClean="0"/>
              <a:t>- на </a:t>
            </a:r>
            <a:r>
              <a:rPr lang="ru-RU" b="1" dirty="0" err="1" smtClean="0"/>
              <a:t>базі</a:t>
            </a:r>
            <a:r>
              <a:rPr lang="ru-RU" b="1" dirty="0" smtClean="0"/>
              <a:t> 11- </a:t>
            </a:r>
            <a:r>
              <a:rPr lang="ru-RU" b="1" dirty="0" err="1" smtClean="0"/>
              <a:t>класів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dirty="0" smtClean="0">
                <a:solidFill>
                  <a:srgbClr val="9900FF"/>
                </a:solidFill>
              </a:rPr>
              <a:t>СЕРТИФІКАТИ ЗНО </a:t>
            </a:r>
            <a:r>
              <a:rPr lang="ru-RU" dirty="0" err="1" smtClean="0">
                <a:solidFill>
                  <a:srgbClr val="9900FF"/>
                </a:solidFill>
              </a:rPr>
              <a:t>лише</a:t>
            </a:r>
            <a:r>
              <a:rPr lang="ru-RU" dirty="0" smtClean="0">
                <a:solidFill>
                  <a:srgbClr val="9900FF"/>
                </a:solidFill>
              </a:rPr>
              <a:t>  з </a:t>
            </a:r>
            <a:r>
              <a:rPr lang="ru-RU" dirty="0" err="1" smtClean="0">
                <a:solidFill>
                  <a:srgbClr val="9900FF"/>
                </a:solidFill>
              </a:rPr>
              <a:t>двох</a:t>
            </a:r>
            <a:r>
              <a:rPr lang="ru-RU" dirty="0" smtClean="0">
                <a:solidFill>
                  <a:srgbClr val="9900FF"/>
                </a:solidFill>
              </a:rPr>
              <a:t>  </a:t>
            </a:r>
            <a:r>
              <a:rPr lang="ru-RU" dirty="0" err="1" smtClean="0">
                <a:solidFill>
                  <a:srgbClr val="9900FF"/>
                </a:solidFill>
              </a:rPr>
              <a:t>предметів</a:t>
            </a:r>
            <a:r>
              <a:rPr lang="ru-RU" dirty="0" smtClean="0">
                <a:solidFill>
                  <a:srgbClr val="9900FF"/>
                </a:solidFill>
              </a:rPr>
              <a:t> </a:t>
            </a:r>
            <a:r>
              <a:rPr lang="ru-RU" dirty="0" err="1" smtClean="0">
                <a:solidFill>
                  <a:srgbClr val="9900FF"/>
                </a:solidFill>
              </a:rPr>
              <a:t>або</a:t>
            </a:r>
            <a:r>
              <a:rPr lang="ru-RU" dirty="0" smtClean="0">
                <a:solidFill>
                  <a:srgbClr val="9900FF"/>
                </a:solidFill>
              </a:rPr>
              <a:t> </a:t>
            </a:r>
            <a:r>
              <a:rPr lang="ru-RU" dirty="0" err="1" smtClean="0">
                <a:solidFill>
                  <a:srgbClr val="9900FF"/>
                </a:solidFill>
              </a:rPr>
              <a:t>вступні</a:t>
            </a:r>
            <a:r>
              <a:rPr lang="ru-RU" dirty="0" smtClean="0">
                <a:solidFill>
                  <a:srgbClr val="9900FF"/>
                </a:solidFill>
              </a:rPr>
              <a:t> </a:t>
            </a:r>
            <a:r>
              <a:rPr lang="ru-RU" dirty="0" err="1" smtClean="0">
                <a:solidFill>
                  <a:srgbClr val="9900FF"/>
                </a:solidFill>
              </a:rPr>
              <a:t>іспити</a:t>
            </a:r>
            <a:r>
              <a:rPr lang="ru-RU" dirty="0" smtClean="0">
                <a:solidFill>
                  <a:srgbClr val="9900FF"/>
                </a:solidFill>
              </a:rPr>
              <a:t> за </a:t>
            </a:r>
            <a:r>
              <a:rPr lang="ru-RU" dirty="0" err="1" smtClean="0">
                <a:solidFill>
                  <a:srgbClr val="9900FF"/>
                </a:solidFill>
              </a:rPr>
              <a:t>програмою</a:t>
            </a:r>
            <a:r>
              <a:rPr lang="ru-RU" dirty="0" smtClean="0">
                <a:solidFill>
                  <a:srgbClr val="9900FF"/>
                </a:solidFill>
              </a:rPr>
              <a:t> ЗНО:</a:t>
            </a:r>
          </a:p>
          <a:p>
            <a:pPr algn="ctr"/>
            <a:r>
              <a:rPr lang="ru-RU" dirty="0" smtClean="0">
                <a:solidFill>
                  <a:srgbClr val="9900FF"/>
                </a:solidFill>
              </a:rPr>
              <a:t> </a:t>
            </a:r>
          </a:p>
          <a:p>
            <a:pPr algn="ctr"/>
            <a:r>
              <a:rPr lang="ru-RU" dirty="0" smtClean="0">
                <a:solidFill>
                  <a:srgbClr val="9900FF"/>
                </a:solidFill>
              </a:rPr>
              <a:t>1) </a:t>
            </a:r>
            <a:r>
              <a:rPr lang="ru-RU" dirty="0" err="1" smtClean="0">
                <a:solidFill>
                  <a:srgbClr val="9900FF"/>
                </a:solidFill>
              </a:rPr>
              <a:t>Українська</a:t>
            </a:r>
            <a:r>
              <a:rPr lang="ru-RU" dirty="0" smtClean="0">
                <a:solidFill>
                  <a:srgbClr val="9900FF"/>
                </a:solidFill>
              </a:rPr>
              <a:t> </a:t>
            </a:r>
            <a:r>
              <a:rPr lang="ru-RU" dirty="0" err="1" smtClean="0">
                <a:solidFill>
                  <a:srgbClr val="9900FF"/>
                </a:solidFill>
              </a:rPr>
              <a:t>мова</a:t>
            </a:r>
            <a:r>
              <a:rPr lang="ru-RU" dirty="0" smtClean="0">
                <a:solidFill>
                  <a:srgbClr val="9900FF"/>
                </a:solidFill>
              </a:rPr>
              <a:t> та </a:t>
            </a:r>
            <a:r>
              <a:rPr lang="ru-RU" dirty="0" err="1" smtClean="0">
                <a:solidFill>
                  <a:srgbClr val="9900FF"/>
                </a:solidFill>
              </a:rPr>
              <a:t>література</a:t>
            </a:r>
            <a:r>
              <a:rPr lang="ru-RU" dirty="0" smtClean="0">
                <a:solidFill>
                  <a:srgbClr val="9900FF"/>
                </a:solidFill>
              </a:rPr>
              <a:t> -</a:t>
            </a:r>
            <a:r>
              <a:rPr lang="ru-RU" b="1" dirty="0" smtClean="0"/>
              <a:t>100</a:t>
            </a:r>
            <a:r>
              <a:rPr lang="ru-RU" dirty="0" smtClean="0"/>
              <a:t> </a:t>
            </a:r>
            <a:r>
              <a:rPr lang="ru-RU" dirty="0" err="1" smtClean="0"/>
              <a:t>балів</a:t>
            </a:r>
            <a:endParaRPr lang="ru-RU" dirty="0" smtClean="0"/>
          </a:p>
          <a:p>
            <a:pPr algn="ctr"/>
            <a:r>
              <a:rPr lang="ru-RU" dirty="0" smtClean="0">
                <a:solidFill>
                  <a:srgbClr val="9900FF"/>
                </a:solidFill>
              </a:rPr>
              <a:t> </a:t>
            </a:r>
          </a:p>
          <a:p>
            <a:pPr algn="ctr"/>
            <a:r>
              <a:rPr lang="ru-RU" dirty="0" smtClean="0">
                <a:solidFill>
                  <a:srgbClr val="9900FF"/>
                </a:solidFill>
              </a:rPr>
              <a:t>2) На </a:t>
            </a:r>
            <a:r>
              <a:rPr lang="ru-RU" dirty="0" err="1" smtClean="0">
                <a:solidFill>
                  <a:srgbClr val="9900FF"/>
                </a:solidFill>
              </a:rPr>
              <a:t>вибір</a:t>
            </a:r>
            <a:r>
              <a:rPr lang="ru-RU" dirty="0" smtClean="0">
                <a:solidFill>
                  <a:srgbClr val="9900FF"/>
                </a:solidFill>
              </a:rPr>
              <a:t> : Математика </a:t>
            </a:r>
            <a:r>
              <a:rPr lang="ru-RU" dirty="0" err="1" smtClean="0">
                <a:solidFill>
                  <a:srgbClr val="9900FF"/>
                </a:solidFill>
              </a:rPr>
              <a:t>або</a:t>
            </a:r>
            <a:endParaRPr lang="ru-RU" dirty="0" smtClean="0">
              <a:solidFill>
                <a:srgbClr val="9900FF"/>
              </a:solidFill>
            </a:endParaRPr>
          </a:p>
          <a:p>
            <a:pPr algn="ctr"/>
            <a:r>
              <a:rPr lang="ru-RU" dirty="0" err="1" smtClean="0">
                <a:solidFill>
                  <a:srgbClr val="9900FF"/>
                </a:solidFill>
              </a:rPr>
              <a:t>Історія</a:t>
            </a:r>
            <a:r>
              <a:rPr lang="ru-RU" dirty="0" smtClean="0">
                <a:solidFill>
                  <a:srgbClr val="9900FF"/>
                </a:solidFill>
              </a:rPr>
              <a:t> України  </a:t>
            </a:r>
            <a:r>
              <a:rPr lang="ru-RU" dirty="0" err="1" smtClean="0">
                <a:solidFill>
                  <a:srgbClr val="9900FF"/>
                </a:solidFill>
              </a:rPr>
              <a:t>або</a:t>
            </a:r>
            <a:r>
              <a:rPr lang="ru-RU" dirty="0" smtClean="0">
                <a:solidFill>
                  <a:srgbClr val="9900FF"/>
                </a:solidFill>
              </a:rPr>
              <a:t> </a:t>
            </a:r>
            <a:r>
              <a:rPr lang="ru-RU" dirty="0" err="1" smtClean="0">
                <a:solidFill>
                  <a:srgbClr val="9900FF"/>
                </a:solidFill>
              </a:rPr>
              <a:t>Географія</a:t>
            </a:r>
            <a:r>
              <a:rPr lang="ru-RU" dirty="0" smtClean="0">
                <a:solidFill>
                  <a:srgbClr val="9900FF"/>
                </a:solidFill>
              </a:rPr>
              <a:t> – </a:t>
            </a:r>
            <a:r>
              <a:rPr lang="ru-RU" b="1" dirty="0" smtClean="0"/>
              <a:t>100</a:t>
            </a:r>
            <a:r>
              <a:rPr lang="ru-RU" dirty="0" smtClean="0"/>
              <a:t> </a:t>
            </a:r>
            <a:r>
              <a:rPr lang="ru-RU" dirty="0" err="1" smtClean="0"/>
              <a:t>балів</a:t>
            </a:r>
            <a:endParaRPr lang="ru-RU" dirty="0" smtClean="0"/>
          </a:p>
          <a:p>
            <a:pPr algn="ctr"/>
            <a:r>
              <a:rPr lang="ru-RU" dirty="0" smtClean="0"/>
              <a:t> </a:t>
            </a:r>
            <a:endParaRPr lang="ru-RU" b="1" dirty="0" smtClean="0"/>
          </a:p>
          <a:p>
            <a:pPr algn="ctr"/>
            <a:r>
              <a:rPr lang="ru-RU" sz="2000" b="1" u="sng" dirty="0" err="1" smtClean="0"/>
              <a:t>Телефонуй</a:t>
            </a:r>
            <a:r>
              <a:rPr lang="ru-RU" sz="2000" b="1" u="sng" dirty="0" smtClean="0"/>
              <a:t>: 0668853302, 491438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0735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476672"/>
            <a:ext cx="6768752" cy="1470025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</a:rPr>
              <a:t>У чому особливість </a:t>
            </a:r>
            <a:br>
              <a:rPr lang="uk-UA" sz="3600" b="1" dirty="0" smtClean="0">
                <a:solidFill>
                  <a:srgbClr val="FF0000"/>
                </a:solidFill>
              </a:rPr>
            </a:br>
            <a:r>
              <a:rPr lang="uk-UA" sz="3600" b="1" dirty="0" smtClean="0">
                <a:solidFill>
                  <a:srgbClr val="FF0000"/>
                </a:solidFill>
              </a:rPr>
              <a:t>фінансиста?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628800"/>
            <a:ext cx="6400800" cy="4464496"/>
          </a:xfrm>
        </p:spPr>
        <p:txBody>
          <a:bodyPr>
            <a:normAutofit/>
          </a:bodyPr>
          <a:lstStyle/>
          <a:p>
            <a:pPr algn="l"/>
            <a:r>
              <a:rPr lang="uk-UA" dirty="0" smtClean="0"/>
              <a:t>                 </a:t>
            </a:r>
          </a:p>
          <a:p>
            <a:pPr algn="l"/>
            <a:r>
              <a:rPr lang="uk-UA" dirty="0" smtClean="0"/>
              <a:t>                   </a:t>
            </a:r>
          </a:p>
          <a:p>
            <a:pPr algn="l"/>
            <a:endParaRPr lang="uk-UA" u="sng" dirty="0" smtClean="0"/>
          </a:p>
          <a:p>
            <a:endParaRPr lang="ru-RU" dirty="0"/>
          </a:p>
        </p:txBody>
      </p:sp>
      <p:pic>
        <p:nvPicPr>
          <p:cNvPr id="7" name="Рисунок 6" descr="535779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2780928"/>
            <a:ext cx="1440716" cy="1868023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923928" y="2780928"/>
            <a:ext cx="12241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 smtClean="0"/>
              <a:t>Ділова людина</a:t>
            </a:r>
            <a:endParaRPr lang="ru-RU" sz="1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95736" y="1916832"/>
            <a:ext cx="230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i="1" u="sng" dirty="0" smtClean="0">
                <a:solidFill>
                  <a:srgbClr val="00B050"/>
                </a:solidFill>
              </a:rPr>
              <a:t>Знає свої права</a:t>
            </a:r>
            <a:endParaRPr lang="ru-RU" b="1" i="1" u="sng" dirty="0">
              <a:solidFill>
                <a:srgbClr val="00B05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75656" y="2564904"/>
            <a:ext cx="22081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i="1" u="sng" dirty="0" smtClean="0">
                <a:solidFill>
                  <a:srgbClr val="FF6600"/>
                </a:solidFill>
              </a:rPr>
              <a:t>Веде облік </a:t>
            </a:r>
          </a:p>
          <a:p>
            <a:pPr algn="ctr"/>
            <a:r>
              <a:rPr lang="uk-UA" b="1" i="1" u="sng" dirty="0" smtClean="0">
                <a:solidFill>
                  <a:srgbClr val="FF6600"/>
                </a:solidFill>
              </a:rPr>
              <a:t>доходів та витрат</a:t>
            </a:r>
            <a:endParaRPr lang="ru-RU" b="1" i="1" u="sng" dirty="0">
              <a:solidFill>
                <a:srgbClr val="FF66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91680" y="5085184"/>
            <a:ext cx="27363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i="1" u="sng" dirty="0" smtClean="0">
                <a:solidFill>
                  <a:srgbClr val="9900FF"/>
                </a:solidFill>
              </a:rPr>
              <a:t>Володіє актуальною</a:t>
            </a:r>
          </a:p>
          <a:p>
            <a:pPr algn="ctr"/>
            <a:r>
              <a:rPr lang="uk-UA" b="1" i="1" u="sng" dirty="0" smtClean="0">
                <a:solidFill>
                  <a:srgbClr val="9900FF"/>
                </a:solidFill>
              </a:rPr>
              <a:t>інформацією про </a:t>
            </a:r>
          </a:p>
          <a:p>
            <a:pPr algn="ctr"/>
            <a:r>
              <a:rPr lang="uk-UA" b="1" i="1" u="sng" dirty="0" smtClean="0">
                <a:solidFill>
                  <a:srgbClr val="9900FF"/>
                </a:solidFill>
              </a:rPr>
              <a:t>фінанси</a:t>
            </a:r>
            <a:endParaRPr lang="ru-RU" b="1" i="1" u="sng" dirty="0">
              <a:solidFill>
                <a:srgbClr val="9900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48064" y="1916832"/>
            <a:ext cx="23603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b="1" i="1" u="sng" dirty="0" smtClean="0">
                <a:solidFill>
                  <a:srgbClr val="7030A0"/>
                </a:solidFill>
              </a:rPr>
              <a:t>Вміє заощаджувати </a:t>
            </a:r>
            <a:endParaRPr lang="ru-RU" b="1" i="1" u="sng" dirty="0">
              <a:solidFill>
                <a:srgbClr val="7030A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940152" y="2924944"/>
            <a:ext cx="20152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b="1" i="1" u="sng" dirty="0" smtClean="0">
                <a:solidFill>
                  <a:srgbClr val="FF0066"/>
                </a:solidFill>
              </a:rPr>
              <a:t>Витрачає менше,</a:t>
            </a:r>
          </a:p>
          <a:p>
            <a:pPr algn="ctr"/>
            <a:r>
              <a:rPr lang="uk-UA" b="1" i="1" u="sng" dirty="0" smtClean="0">
                <a:solidFill>
                  <a:srgbClr val="FF0066"/>
                </a:solidFill>
              </a:rPr>
              <a:t> ніж заробляє</a:t>
            </a:r>
            <a:endParaRPr lang="ru-RU" b="1" i="1" u="sng" dirty="0">
              <a:solidFill>
                <a:srgbClr val="FF0066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716016" y="5157192"/>
            <a:ext cx="19442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i="1" u="sng" dirty="0" smtClean="0">
                <a:solidFill>
                  <a:srgbClr val="00B050"/>
                </a:solidFill>
              </a:rPr>
              <a:t>Вміє вибирати</a:t>
            </a:r>
          </a:p>
          <a:p>
            <a:pPr algn="ctr"/>
            <a:r>
              <a:rPr lang="uk-UA" b="1" i="1" u="sng" dirty="0" smtClean="0">
                <a:solidFill>
                  <a:srgbClr val="00B050"/>
                </a:solidFill>
              </a:rPr>
              <a:t> фінансові послуги</a:t>
            </a:r>
            <a:endParaRPr lang="ru-RU" b="1" i="1" u="sng" dirty="0">
              <a:solidFill>
                <a:srgbClr val="00B050"/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flipH="1" flipV="1">
            <a:off x="3851920" y="2348880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5292080" y="2348880"/>
            <a:ext cx="36004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3707904" y="393305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508104" y="342900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3563888" y="4653136"/>
            <a:ext cx="57606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364088" y="4869160"/>
            <a:ext cx="57606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5724128" y="3717032"/>
            <a:ext cx="19366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i="1" u="sng" dirty="0" smtClean="0">
                <a:solidFill>
                  <a:srgbClr val="002060"/>
                </a:solidFill>
              </a:rPr>
              <a:t>Має можливість бути у відрядженнях  за кордоном</a:t>
            </a:r>
            <a:endParaRPr lang="ru-RU" b="1" i="1" u="sng" dirty="0">
              <a:solidFill>
                <a:srgbClr val="002060"/>
              </a:solidFill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5436096" y="3933056"/>
            <a:ext cx="36004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1475656" y="3501009"/>
            <a:ext cx="21602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i="1" u="sng" dirty="0" smtClean="0">
                <a:solidFill>
                  <a:srgbClr val="FF0066"/>
                </a:solidFill>
              </a:rPr>
              <a:t>Користується сучасними </a:t>
            </a:r>
            <a:r>
              <a:rPr lang="uk-UA" b="1" i="1" u="sng" dirty="0" err="1" smtClean="0">
                <a:solidFill>
                  <a:srgbClr val="FF0066"/>
                </a:solidFill>
              </a:rPr>
              <a:t>компʼютерними</a:t>
            </a:r>
            <a:r>
              <a:rPr lang="uk-UA" b="1" i="1" u="sng" dirty="0" smtClean="0">
                <a:solidFill>
                  <a:srgbClr val="FF0066"/>
                </a:solidFill>
              </a:rPr>
              <a:t> програмами</a:t>
            </a:r>
            <a:endParaRPr lang="ru-RU" b="1" i="1" u="sng" dirty="0">
              <a:solidFill>
                <a:srgbClr val="FF0066"/>
              </a:solidFill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 flipH="1" flipV="1">
            <a:off x="3563888" y="2996952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0735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764704"/>
            <a:ext cx="6400800" cy="5328592"/>
          </a:xfrm>
        </p:spPr>
        <p:txBody>
          <a:bodyPr>
            <a:normAutofit/>
          </a:bodyPr>
          <a:lstStyle/>
          <a:p>
            <a:pPr algn="l"/>
            <a:r>
              <a:rPr lang="uk-UA" dirty="0" smtClean="0"/>
              <a:t>                </a:t>
            </a:r>
          </a:p>
          <a:p>
            <a:pPr algn="l"/>
            <a:r>
              <a:rPr lang="uk-UA" dirty="0" smtClean="0"/>
              <a:t>                   </a:t>
            </a:r>
          </a:p>
          <a:p>
            <a:pPr algn="l"/>
            <a:endParaRPr lang="uk-UA" u="sng" dirty="0" smtClean="0"/>
          </a:p>
          <a:p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635896" y="2996952"/>
            <a:ext cx="17818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Ким може працювати </a:t>
            </a:r>
          </a:p>
          <a:p>
            <a:pPr algn="ctr"/>
            <a:r>
              <a:rPr lang="uk-UA" b="1" dirty="0" smtClean="0">
                <a:solidFill>
                  <a:srgbClr val="C00000"/>
                </a:solidFill>
              </a:rPr>
              <a:t>фінансист?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20" name="Рисунок 19" descr="03(9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772816"/>
            <a:ext cx="2052228" cy="1368152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22" name="Рисунок 21" descr="unnam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1772816"/>
            <a:ext cx="1901577" cy="1276773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pic>
        <p:nvPicPr>
          <p:cNvPr id="24" name="Рисунок 23" descr="42ebb0297ee3123b311a4e4a3bbf6349-300x15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340768"/>
            <a:ext cx="2148830" cy="1146423"/>
          </a:xfrm>
          <a:prstGeom prst="rect">
            <a:avLst/>
          </a:prstGeom>
          <a:ln w="57150">
            <a:solidFill>
              <a:srgbClr val="FF6600"/>
            </a:solidFill>
          </a:ln>
        </p:spPr>
      </p:pic>
      <p:pic>
        <p:nvPicPr>
          <p:cNvPr id="26" name="Рисунок 25" descr="ayP6ZR0Us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31640" y="4437112"/>
            <a:ext cx="2382461" cy="1063959"/>
          </a:xfrm>
          <a:prstGeom prst="rect">
            <a:avLst/>
          </a:prstGeom>
          <a:ln w="57150">
            <a:solidFill>
              <a:srgbClr val="00B0F0"/>
            </a:solidFill>
          </a:ln>
        </p:spPr>
      </p:pic>
      <p:pic>
        <p:nvPicPr>
          <p:cNvPr id="28" name="Рисунок 27" descr="инвестор-дела-возможности-финансов-поиска-человека-директора-135129407.jpg"/>
          <p:cNvPicPr>
            <a:picLocks noChangeAspect="1"/>
          </p:cNvPicPr>
          <p:nvPr/>
        </p:nvPicPr>
        <p:blipFill>
          <a:blip r:embed="rId6" cstate="print"/>
          <a:srcRect r="1072" b="7519"/>
          <a:stretch>
            <a:fillRect/>
          </a:stretch>
        </p:blipFill>
        <p:spPr>
          <a:xfrm>
            <a:off x="3995936" y="4509120"/>
            <a:ext cx="1728192" cy="1418665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sp>
        <p:nvSpPr>
          <p:cNvPr id="30" name="Прямоугольник 29"/>
          <p:cNvSpPr/>
          <p:nvPr/>
        </p:nvSpPr>
        <p:spPr>
          <a:xfrm>
            <a:off x="1403648" y="3212976"/>
            <a:ext cx="21602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 smtClean="0"/>
              <a:t>Податковим інспектором </a:t>
            </a:r>
            <a:endParaRPr lang="ru-RU" sz="14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139952" y="2564904"/>
            <a:ext cx="9236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b="1" dirty="0" smtClean="0"/>
              <a:t>Банкіром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5652120" y="2996952"/>
            <a:ext cx="213404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 smtClean="0"/>
              <a:t>Фінансовим директором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4283968" y="4149080"/>
            <a:ext cx="12241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uk-UA" sz="1400" b="1" dirty="0" smtClean="0"/>
              <a:t>Інвестором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5220072" y="3573016"/>
            <a:ext cx="2656881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uk-UA" sz="1300" b="1" dirty="0" smtClean="0"/>
              <a:t>Страховим агентом або брокером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1619672" y="3861048"/>
            <a:ext cx="18848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uk-UA" sz="1400" b="1" dirty="0" smtClean="0"/>
              <a:t>Керівником компанії</a:t>
            </a:r>
          </a:p>
        </p:txBody>
      </p:sp>
      <p:sp>
        <p:nvSpPr>
          <p:cNvPr id="2050" name="AutoShape 2" descr="Фінансовий радник в Україні: 4 типи і хто яку користь приносить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2" name="Picture 4" descr="Фінансовий радник в Україні: 4 типи і хто яку користь приносить ...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2160" y="4005064"/>
            <a:ext cx="1619672" cy="1368152"/>
          </a:xfrm>
          <a:prstGeom prst="rect">
            <a:avLst/>
          </a:prstGeom>
          <a:noFill/>
          <a:ln w="57150">
            <a:solidFill>
              <a:srgbClr val="FF0066"/>
            </a:solidFill>
          </a:ln>
        </p:spPr>
      </p:pic>
    </p:spTree>
    <p:extLst>
      <p:ext uri="{BB962C8B-B14F-4D97-AF65-F5344CB8AC3E}">
        <p14:creationId xmlns:p14="http://schemas.microsoft.com/office/powerpoint/2010/main" xmlns="" val="310735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764705"/>
            <a:ext cx="6768752" cy="115212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B0F0"/>
                </a:solidFill>
              </a:rPr>
              <a:t>Фінанси, банківська справа  та страхування</a:t>
            </a:r>
            <a:br>
              <a:rPr lang="ru-RU" sz="2400" b="1" dirty="0" smtClean="0">
                <a:solidFill>
                  <a:srgbClr val="00B0F0"/>
                </a:solidFill>
              </a:rPr>
            </a:br>
            <a:r>
              <a:rPr lang="ru-RU" sz="2400" b="1" dirty="0" smtClean="0">
                <a:solidFill>
                  <a:srgbClr val="00B0F0"/>
                </a:solidFill>
              </a:rPr>
              <a:t>  ( сту</a:t>
            </a:r>
            <a:r>
              <a:rPr lang="uk-UA" sz="2400" b="1" dirty="0" smtClean="0">
                <a:solidFill>
                  <a:srgbClr val="00B0F0"/>
                </a:solidFill>
              </a:rPr>
              <a:t>пінь </a:t>
            </a:r>
            <a:r>
              <a:rPr lang="ru-RU" sz="2400" b="1" dirty="0" smtClean="0">
                <a:solidFill>
                  <a:srgbClr val="00B0F0"/>
                </a:solidFill>
              </a:rPr>
              <a:t>фаховий бакалавр</a:t>
            </a: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r>
              <a:rPr lang="ru-RU" sz="2400" b="1" i="1" dirty="0" smtClean="0"/>
              <a:t/>
            </a:r>
            <a:br>
              <a:rPr lang="ru-RU" sz="2400" b="1" i="1" dirty="0" smtClean="0"/>
            </a:br>
            <a:endParaRPr lang="ru-RU" sz="24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628800"/>
            <a:ext cx="6400800" cy="4464496"/>
          </a:xfrm>
        </p:spPr>
        <p:txBody>
          <a:bodyPr>
            <a:normAutofit fontScale="25000" lnSpcReduction="20000"/>
          </a:bodyPr>
          <a:lstStyle/>
          <a:p>
            <a:r>
              <a:rPr lang="uk-UA" sz="6400" b="1" u="sng" dirty="0" smtClean="0">
                <a:solidFill>
                  <a:schemeClr val="tx1"/>
                </a:solidFill>
              </a:rPr>
              <a:t>   </a:t>
            </a:r>
            <a:r>
              <a:rPr lang="ru-RU" sz="6400" b="1" u="sng" dirty="0" smtClean="0">
                <a:solidFill>
                  <a:schemeClr val="tx1"/>
                </a:solidFill>
              </a:rPr>
              <a:t>ОСНОВНІ ДИСЦИПЛІНИ ФАХОВОЇ ПІДГОТОВКИ:</a:t>
            </a:r>
          </a:p>
          <a:p>
            <a:r>
              <a:rPr lang="ru-RU" sz="5200" dirty="0" smtClean="0">
                <a:solidFill>
                  <a:schemeClr val="tx1"/>
                </a:solidFill>
              </a:rPr>
              <a:t>Фінанси</a:t>
            </a:r>
          </a:p>
          <a:p>
            <a:r>
              <a:rPr lang="ru-RU" sz="5200" dirty="0" err="1" smtClean="0">
                <a:solidFill>
                  <a:schemeClr val="tx1"/>
                </a:solidFill>
              </a:rPr>
              <a:t>Податкова</a:t>
            </a:r>
            <a:r>
              <a:rPr lang="ru-RU" sz="5200" dirty="0" smtClean="0">
                <a:solidFill>
                  <a:schemeClr val="tx1"/>
                </a:solidFill>
              </a:rPr>
              <a:t> система</a:t>
            </a:r>
          </a:p>
          <a:p>
            <a:r>
              <a:rPr lang="ru-RU" sz="5200" dirty="0" err="1" smtClean="0">
                <a:solidFill>
                  <a:schemeClr val="tx1"/>
                </a:solidFill>
              </a:rPr>
              <a:t>Страхові</a:t>
            </a:r>
            <a:r>
              <a:rPr lang="ru-RU" sz="5200" dirty="0" smtClean="0">
                <a:solidFill>
                  <a:schemeClr val="tx1"/>
                </a:solidFill>
              </a:rPr>
              <a:t> </a:t>
            </a:r>
            <a:r>
              <a:rPr lang="ru-RU" sz="5200" dirty="0" err="1" smtClean="0">
                <a:solidFill>
                  <a:schemeClr val="tx1"/>
                </a:solidFill>
              </a:rPr>
              <a:t>послуги</a:t>
            </a:r>
            <a:endParaRPr lang="ru-RU" sz="5200" dirty="0" smtClean="0">
              <a:solidFill>
                <a:schemeClr val="tx1"/>
              </a:solidFill>
            </a:endParaRPr>
          </a:p>
          <a:p>
            <a:r>
              <a:rPr lang="ru-RU" sz="5200" dirty="0" err="1" smtClean="0">
                <a:solidFill>
                  <a:schemeClr val="tx1"/>
                </a:solidFill>
              </a:rPr>
              <a:t>Бухгалтерський</a:t>
            </a:r>
            <a:r>
              <a:rPr lang="ru-RU" sz="5200" dirty="0" smtClean="0">
                <a:solidFill>
                  <a:schemeClr val="tx1"/>
                </a:solidFill>
              </a:rPr>
              <a:t> </a:t>
            </a:r>
            <a:r>
              <a:rPr lang="ru-RU" sz="5200" dirty="0" err="1" smtClean="0">
                <a:solidFill>
                  <a:schemeClr val="tx1"/>
                </a:solidFill>
              </a:rPr>
              <a:t>облік</a:t>
            </a:r>
            <a:endParaRPr lang="ru-RU" sz="5200" dirty="0" smtClean="0">
              <a:solidFill>
                <a:schemeClr val="tx1"/>
              </a:solidFill>
            </a:endParaRPr>
          </a:p>
          <a:p>
            <a:r>
              <a:rPr lang="ru-RU" sz="5200" dirty="0" err="1" smtClean="0">
                <a:solidFill>
                  <a:schemeClr val="tx1"/>
                </a:solidFill>
              </a:rPr>
              <a:t>Бухгалтерський</a:t>
            </a:r>
            <a:r>
              <a:rPr lang="ru-RU" sz="5200" dirty="0" smtClean="0">
                <a:solidFill>
                  <a:schemeClr val="tx1"/>
                </a:solidFill>
              </a:rPr>
              <a:t> </a:t>
            </a:r>
            <a:r>
              <a:rPr lang="ru-RU" sz="5200" dirty="0" err="1" smtClean="0">
                <a:solidFill>
                  <a:schemeClr val="tx1"/>
                </a:solidFill>
              </a:rPr>
              <a:t>облік</a:t>
            </a:r>
            <a:r>
              <a:rPr lang="ru-RU" sz="5200" dirty="0" smtClean="0">
                <a:solidFill>
                  <a:schemeClr val="tx1"/>
                </a:solidFill>
              </a:rPr>
              <a:t> </a:t>
            </a:r>
            <a:r>
              <a:rPr lang="ru-RU" sz="5200" dirty="0" err="1" smtClean="0">
                <a:solidFill>
                  <a:schemeClr val="tx1"/>
                </a:solidFill>
              </a:rPr>
              <a:t>і</a:t>
            </a:r>
            <a:r>
              <a:rPr lang="ru-RU" sz="5200" dirty="0" smtClean="0">
                <a:solidFill>
                  <a:schemeClr val="tx1"/>
                </a:solidFill>
              </a:rPr>
              <a:t> </a:t>
            </a:r>
            <a:r>
              <a:rPr lang="ru-RU" sz="5200" dirty="0" err="1" smtClean="0">
                <a:solidFill>
                  <a:schemeClr val="tx1"/>
                </a:solidFill>
              </a:rPr>
              <a:t>звітність</a:t>
            </a:r>
            <a:r>
              <a:rPr lang="ru-RU" sz="5200" dirty="0" smtClean="0">
                <a:solidFill>
                  <a:schemeClr val="tx1"/>
                </a:solidFill>
              </a:rPr>
              <a:t> </a:t>
            </a:r>
            <a:r>
              <a:rPr lang="ru-RU" sz="5200" dirty="0" err="1" smtClean="0">
                <a:solidFill>
                  <a:schemeClr val="tx1"/>
                </a:solidFill>
              </a:rPr>
              <a:t>комерційних</a:t>
            </a:r>
            <a:r>
              <a:rPr lang="ru-RU" sz="5200" dirty="0" smtClean="0">
                <a:solidFill>
                  <a:schemeClr val="tx1"/>
                </a:solidFill>
              </a:rPr>
              <a:t> </a:t>
            </a:r>
            <a:r>
              <a:rPr lang="ru-RU" sz="5200" dirty="0" err="1" smtClean="0">
                <a:solidFill>
                  <a:schemeClr val="tx1"/>
                </a:solidFill>
              </a:rPr>
              <a:t>банків</a:t>
            </a:r>
            <a:endParaRPr lang="ru-RU" sz="5200" dirty="0" smtClean="0">
              <a:solidFill>
                <a:schemeClr val="tx1"/>
              </a:solidFill>
            </a:endParaRPr>
          </a:p>
          <a:p>
            <a:r>
              <a:rPr lang="ru-RU" sz="5200" dirty="0" err="1" smtClean="0">
                <a:solidFill>
                  <a:schemeClr val="tx1"/>
                </a:solidFill>
              </a:rPr>
              <a:t>Фінансовий</a:t>
            </a:r>
            <a:r>
              <a:rPr lang="ru-RU" sz="5200" dirty="0" smtClean="0">
                <a:solidFill>
                  <a:schemeClr val="tx1"/>
                </a:solidFill>
              </a:rPr>
              <a:t> </a:t>
            </a:r>
            <a:r>
              <a:rPr lang="ru-RU" sz="5200" dirty="0" err="1" smtClean="0">
                <a:solidFill>
                  <a:schemeClr val="tx1"/>
                </a:solidFill>
              </a:rPr>
              <a:t>облік</a:t>
            </a:r>
            <a:endParaRPr lang="ru-RU" sz="5200" dirty="0" smtClean="0">
              <a:solidFill>
                <a:schemeClr val="tx1"/>
              </a:solidFill>
            </a:endParaRPr>
          </a:p>
          <a:p>
            <a:r>
              <a:rPr lang="ru-RU" sz="5200" dirty="0" err="1" smtClean="0">
                <a:solidFill>
                  <a:schemeClr val="tx1"/>
                </a:solidFill>
              </a:rPr>
              <a:t>Інформаційні</a:t>
            </a:r>
            <a:r>
              <a:rPr lang="ru-RU" sz="5200" dirty="0" smtClean="0">
                <a:solidFill>
                  <a:schemeClr val="tx1"/>
                </a:solidFill>
              </a:rPr>
              <a:t> </a:t>
            </a:r>
            <a:r>
              <a:rPr lang="ru-RU" sz="5200" dirty="0" err="1" smtClean="0">
                <a:solidFill>
                  <a:schemeClr val="tx1"/>
                </a:solidFill>
              </a:rPr>
              <a:t>системи</a:t>
            </a:r>
            <a:r>
              <a:rPr lang="ru-RU" sz="5200" dirty="0" smtClean="0">
                <a:solidFill>
                  <a:schemeClr val="tx1"/>
                </a:solidFill>
              </a:rPr>
              <a:t> </a:t>
            </a:r>
            <a:r>
              <a:rPr lang="ru-RU" sz="5200" dirty="0" err="1" smtClean="0">
                <a:solidFill>
                  <a:schemeClr val="tx1"/>
                </a:solidFill>
              </a:rPr>
              <a:t>і</a:t>
            </a:r>
            <a:r>
              <a:rPr lang="ru-RU" sz="5200" dirty="0" smtClean="0">
                <a:solidFill>
                  <a:schemeClr val="tx1"/>
                </a:solidFill>
              </a:rPr>
              <a:t> </a:t>
            </a:r>
            <a:r>
              <a:rPr lang="ru-RU" sz="5200" dirty="0" err="1" smtClean="0">
                <a:solidFill>
                  <a:schemeClr val="tx1"/>
                </a:solidFill>
              </a:rPr>
              <a:t>технології</a:t>
            </a:r>
            <a:r>
              <a:rPr lang="ru-RU" sz="5200" dirty="0" smtClean="0">
                <a:solidFill>
                  <a:schemeClr val="tx1"/>
                </a:solidFill>
              </a:rPr>
              <a:t> у </a:t>
            </a:r>
            <a:r>
              <a:rPr lang="ru-RU" sz="5200" dirty="0" err="1" smtClean="0">
                <a:solidFill>
                  <a:schemeClr val="tx1"/>
                </a:solidFill>
              </a:rPr>
              <a:t>фінансово</a:t>
            </a:r>
            <a:r>
              <a:rPr lang="ru-RU" sz="5200" dirty="0" smtClean="0">
                <a:solidFill>
                  <a:schemeClr val="tx1"/>
                </a:solidFill>
              </a:rPr>
              <a:t> </a:t>
            </a:r>
            <a:r>
              <a:rPr lang="ru-RU" sz="5200" dirty="0" err="1" smtClean="0">
                <a:solidFill>
                  <a:schemeClr val="tx1"/>
                </a:solidFill>
              </a:rPr>
              <a:t>кредитних</a:t>
            </a:r>
            <a:r>
              <a:rPr lang="ru-RU" sz="5200" dirty="0" smtClean="0">
                <a:solidFill>
                  <a:schemeClr val="tx1"/>
                </a:solidFill>
              </a:rPr>
              <a:t> </a:t>
            </a:r>
            <a:r>
              <a:rPr lang="ru-RU" sz="5200" dirty="0" err="1" smtClean="0">
                <a:solidFill>
                  <a:schemeClr val="tx1"/>
                </a:solidFill>
              </a:rPr>
              <a:t>установах</a:t>
            </a:r>
            <a:endParaRPr lang="ru-RU" sz="5200" dirty="0" smtClean="0">
              <a:solidFill>
                <a:schemeClr val="tx1"/>
              </a:solidFill>
            </a:endParaRPr>
          </a:p>
          <a:p>
            <a:r>
              <a:rPr lang="ru-RU" sz="5200" dirty="0" err="1" smtClean="0">
                <a:solidFill>
                  <a:schemeClr val="tx1"/>
                </a:solidFill>
              </a:rPr>
              <a:t>Казначейська</a:t>
            </a:r>
            <a:r>
              <a:rPr lang="ru-RU" sz="5200" dirty="0" smtClean="0">
                <a:solidFill>
                  <a:schemeClr val="tx1"/>
                </a:solidFill>
              </a:rPr>
              <a:t> справа</a:t>
            </a:r>
          </a:p>
          <a:p>
            <a:r>
              <a:rPr lang="ru-RU" sz="5200" dirty="0" err="1" smtClean="0">
                <a:solidFill>
                  <a:schemeClr val="tx1"/>
                </a:solidFill>
              </a:rPr>
              <a:t>Бюджетна</a:t>
            </a:r>
            <a:r>
              <a:rPr lang="ru-RU" sz="5200" dirty="0" smtClean="0">
                <a:solidFill>
                  <a:schemeClr val="tx1"/>
                </a:solidFill>
              </a:rPr>
              <a:t> система</a:t>
            </a:r>
          </a:p>
          <a:p>
            <a:r>
              <a:rPr lang="ru-RU" sz="5200" dirty="0" smtClean="0">
                <a:solidFill>
                  <a:schemeClr val="tx1"/>
                </a:solidFill>
              </a:rPr>
              <a:t>Фінанси </a:t>
            </a:r>
            <a:r>
              <a:rPr lang="ru-RU" sz="5200" dirty="0" err="1" smtClean="0">
                <a:solidFill>
                  <a:schemeClr val="tx1"/>
                </a:solidFill>
              </a:rPr>
              <a:t>підприємств</a:t>
            </a:r>
            <a:r>
              <a:rPr lang="ru-RU" sz="5200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5200" dirty="0" err="1" smtClean="0">
                <a:solidFill>
                  <a:schemeClr val="tx1"/>
                </a:solidFill>
              </a:rPr>
              <a:t>Політична</a:t>
            </a:r>
            <a:r>
              <a:rPr lang="ru-RU" sz="5200" dirty="0" smtClean="0">
                <a:solidFill>
                  <a:schemeClr val="tx1"/>
                </a:solidFill>
              </a:rPr>
              <a:t> </a:t>
            </a:r>
            <a:r>
              <a:rPr lang="ru-RU" sz="5200" dirty="0" err="1" smtClean="0">
                <a:solidFill>
                  <a:schemeClr val="tx1"/>
                </a:solidFill>
              </a:rPr>
              <a:t>економія</a:t>
            </a:r>
            <a:r>
              <a:rPr lang="ru-RU" sz="5200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5200" dirty="0" err="1" smtClean="0">
                <a:solidFill>
                  <a:schemeClr val="tx1"/>
                </a:solidFill>
              </a:rPr>
              <a:t>Гроші</a:t>
            </a:r>
            <a:r>
              <a:rPr lang="ru-RU" sz="5200" dirty="0" smtClean="0">
                <a:solidFill>
                  <a:schemeClr val="tx1"/>
                </a:solidFill>
              </a:rPr>
              <a:t> та кредит</a:t>
            </a:r>
          </a:p>
          <a:p>
            <a:r>
              <a:rPr lang="ru-RU" sz="5200" dirty="0" err="1" smtClean="0">
                <a:solidFill>
                  <a:schemeClr val="tx1"/>
                </a:solidFill>
              </a:rPr>
              <a:t>Банківські</a:t>
            </a:r>
            <a:r>
              <a:rPr lang="ru-RU" sz="5200" dirty="0" smtClean="0">
                <a:solidFill>
                  <a:schemeClr val="tx1"/>
                </a:solidFill>
              </a:rPr>
              <a:t> </a:t>
            </a:r>
            <a:r>
              <a:rPr lang="ru-RU" sz="5200" dirty="0" err="1" smtClean="0">
                <a:solidFill>
                  <a:schemeClr val="tx1"/>
                </a:solidFill>
              </a:rPr>
              <a:t>операції</a:t>
            </a:r>
            <a:endParaRPr lang="ru-RU" sz="5200" dirty="0" smtClean="0">
              <a:solidFill>
                <a:schemeClr val="tx1"/>
              </a:solidFill>
            </a:endParaRPr>
          </a:p>
          <a:p>
            <a:r>
              <a:rPr lang="ru-RU" sz="5200" dirty="0" err="1" smtClean="0">
                <a:solidFill>
                  <a:schemeClr val="tx1"/>
                </a:solidFill>
              </a:rPr>
              <a:t>Навчальна</a:t>
            </a:r>
            <a:r>
              <a:rPr lang="ru-RU" sz="5200" dirty="0" smtClean="0">
                <a:solidFill>
                  <a:schemeClr val="tx1"/>
                </a:solidFill>
              </a:rPr>
              <a:t> практика</a:t>
            </a:r>
          </a:p>
          <a:p>
            <a:r>
              <a:rPr lang="ru-RU" sz="5200" dirty="0" err="1" smtClean="0">
                <a:solidFill>
                  <a:schemeClr val="tx1"/>
                </a:solidFill>
              </a:rPr>
              <a:t>Основи</a:t>
            </a:r>
            <a:r>
              <a:rPr lang="ru-RU" sz="5200" dirty="0" smtClean="0">
                <a:solidFill>
                  <a:schemeClr val="tx1"/>
                </a:solidFill>
              </a:rPr>
              <a:t> </a:t>
            </a:r>
            <a:r>
              <a:rPr lang="ru-RU" sz="5200" dirty="0" err="1" smtClean="0">
                <a:solidFill>
                  <a:schemeClr val="tx1"/>
                </a:solidFill>
              </a:rPr>
              <a:t>підприємства</a:t>
            </a:r>
            <a:endParaRPr lang="ru-RU" sz="5200" dirty="0" smtClean="0">
              <a:solidFill>
                <a:schemeClr val="tx1"/>
              </a:solidFill>
            </a:endParaRPr>
          </a:p>
          <a:p>
            <a:r>
              <a:rPr lang="ru-RU" sz="5200" dirty="0" err="1" smtClean="0">
                <a:solidFill>
                  <a:schemeClr val="tx1"/>
                </a:solidFill>
              </a:rPr>
              <a:t>Охорона</a:t>
            </a:r>
            <a:r>
              <a:rPr lang="ru-RU" sz="5200" dirty="0" smtClean="0">
                <a:solidFill>
                  <a:schemeClr val="tx1"/>
                </a:solidFill>
              </a:rPr>
              <a:t> </a:t>
            </a:r>
            <a:r>
              <a:rPr lang="ru-RU" sz="5200" dirty="0" err="1" smtClean="0">
                <a:solidFill>
                  <a:schemeClr val="tx1"/>
                </a:solidFill>
              </a:rPr>
              <a:t>праці</a:t>
            </a:r>
            <a:endParaRPr lang="ru-RU" sz="5200" dirty="0" smtClean="0">
              <a:solidFill>
                <a:schemeClr val="tx1"/>
              </a:solidFill>
            </a:endParaRPr>
          </a:p>
          <a:p>
            <a:r>
              <a:rPr lang="ru-RU" sz="5200" dirty="0" err="1" smtClean="0">
                <a:solidFill>
                  <a:schemeClr val="tx1"/>
                </a:solidFill>
              </a:rPr>
              <a:t>Економіка</a:t>
            </a:r>
            <a:r>
              <a:rPr lang="ru-RU" sz="5200" dirty="0" smtClean="0">
                <a:solidFill>
                  <a:schemeClr val="tx1"/>
                </a:solidFill>
              </a:rPr>
              <a:t> </a:t>
            </a:r>
            <a:r>
              <a:rPr lang="ru-RU" sz="5200" dirty="0" err="1" smtClean="0">
                <a:solidFill>
                  <a:schemeClr val="tx1"/>
                </a:solidFill>
              </a:rPr>
              <a:t>підприємства</a:t>
            </a:r>
            <a:endParaRPr lang="ru-RU" sz="5200" dirty="0" smtClean="0">
              <a:solidFill>
                <a:schemeClr val="tx1"/>
              </a:solidFill>
            </a:endParaRPr>
          </a:p>
          <a:p>
            <a:r>
              <a:rPr lang="ru-RU" sz="5200" dirty="0" smtClean="0">
                <a:solidFill>
                  <a:schemeClr val="tx1"/>
                </a:solidFill>
              </a:rPr>
              <a:t>Статистика </a:t>
            </a:r>
          </a:p>
          <a:p>
            <a:r>
              <a:rPr lang="ru-RU" sz="5200" dirty="0" err="1" smtClean="0">
                <a:solidFill>
                  <a:schemeClr val="tx1"/>
                </a:solidFill>
              </a:rPr>
              <a:t>Вища</a:t>
            </a:r>
            <a:r>
              <a:rPr lang="ru-RU" sz="5200" dirty="0" smtClean="0">
                <a:solidFill>
                  <a:schemeClr val="tx1"/>
                </a:solidFill>
              </a:rPr>
              <a:t> математика</a:t>
            </a:r>
          </a:p>
          <a:p>
            <a:r>
              <a:rPr lang="ru-RU" sz="5200" dirty="0" err="1" smtClean="0">
                <a:solidFill>
                  <a:schemeClr val="tx1"/>
                </a:solidFill>
              </a:rPr>
              <a:t>Екологія</a:t>
            </a:r>
            <a:endParaRPr lang="ru-RU" sz="5200" dirty="0" smtClean="0">
              <a:solidFill>
                <a:schemeClr val="tx1"/>
              </a:solidFill>
            </a:endParaRPr>
          </a:p>
          <a:p>
            <a:r>
              <a:rPr lang="ru-RU" sz="5200" dirty="0" err="1" smtClean="0">
                <a:solidFill>
                  <a:schemeClr val="tx1"/>
                </a:solidFill>
              </a:rPr>
              <a:t>Іноземна</a:t>
            </a:r>
            <a:r>
              <a:rPr lang="ru-RU" sz="5200" dirty="0" smtClean="0">
                <a:solidFill>
                  <a:schemeClr val="tx1"/>
                </a:solidFill>
              </a:rPr>
              <a:t> </a:t>
            </a:r>
            <a:r>
              <a:rPr lang="ru-RU" sz="5200" dirty="0" err="1" smtClean="0">
                <a:solidFill>
                  <a:schemeClr val="tx1"/>
                </a:solidFill>
              </a:rPr>
              <a:t>мова</a:t>
            </a:r>
            <a:r>
              <a:rPr lang="ru-RU" sz="5200" dirty="0" smtClean="0">
                <a:solidFill>
                  <a:schemeClr val="tx1"/>
                </a:solidFill>
              </a:rPr>
              <a:t> за </a:t>
            </a:r>
            <a:r>
              <a:rPr lang="ru-RU" sz="5200" dirty="0" err="1" smtClean="0">
                <a:solidFill>
                  <a:schemeClr val="tx1"/>
                </a:solidFill>
              </a:rPr>
              <a:t>професійним</a:t>
            </a:r>
            <a:r>
              <a:rPr lang="ru-RU" sz="5200" dirty="0" smtClean="0">
                <a:solidFill>
                  <a:schemeClr val="tx1"/>
                </a:solidFill>
              </a:rPr>
              <a:t> </a:t>
            </a:r>
            <a:r>
              <a:rPr lang="ru-RU" sz="5200" dirty="0" err="1" smtClean="0">
                <a:solidFill>
                  <a:schemeClr val="tx1"/>
                </a:solidFill>
              </a:rPr>
              <a:t>спрямуванням</a:t>
            </a:r>
            <a:endParaRPr lang="ru-RU" sz="5200" dirty="0" smtClean="0">
              <a:solidFill>
                <a:schemeClr val="tx1"/>
              </a:solidFill>
            </a:endParaRPr>
          </a:p>
          <a:p>
            <a:r>
              <a:rPr lang="ru-RU" sz="4800" dirty="0" smtClean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uk-UA" dirty="0" smtClean="0"/>
              <a:t>              </a:t>
            </a:r>
          </a:p>
          <a:p>
            <a:pPr algn="l"/>
            <a:r>
              <a:rPr lang="uk-UA" dirty="0" smtClean="0"/>
              <a:t>                   </a:t>
            </a:r>
          </a:p>
          <a:p>
            <a:pPr algn="l"/>
            <a:endParaRPr lang="uk-UA" u="sng" dirty="0" smtClean="0"/>
          </a:p>
          <a:p>
            <a:endParaRPr lang="ru-RU" dirty="0"/>
          </a:p>
        </p:txBody>
      </p:sp>
      <p:pic>
        <p:nvPicPr>
          <p:cNvPr id="4" name="Рисунок 3" descr="zzO1jKD4hE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3429000"/>
            <a:ext cx="1708537" cy="1285108"/>
          </a:xfrm>
          <a:prstGeom prst="rect">
            <a:avLst/>
          </a:prstGeom>
        </p:spPr>
      </p:pic>
      <p:pic>
        <p:nvPicPr>
          <p:cNvPr id="5" name="Рисунок 4" descr="shutterstock_8073648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4077072"/>
            <a:ext cx="1344373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0735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476672"/>
            <a:ext cx="6768752" cy="1470025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Фінанси, банківська справа  та страхування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  ( ступінь фаховий бакалавр</a:t>
            </a: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628800"/>
            <a:ext cx="6400800" cy="4464496"/>
          </a:xfrm>
        </p:spPr>
        <p:txBody>
          <a:bodyPr>
            <a:normAutofit fontScale="70000" lnSpcReduction="20000"/>
          </a:bodyPr>
          <a:lstStyle/>
          <a:p>
            <a:pPr algn="l"/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rgbClr val="0070C0"/>
                </a:solidFill>
              </a:rPr>
              <a:t>КОНТАКТНА ІНФОРМАЦІЯ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Адреса: 73000 м. Херсон, проспект Ушакова, 60. </a:t>
            </a:r>
          </a:p>
          <a:p>
            <a:r>
              <a:rPr lang="ru-RU" b="1" dirty="0" err="1" smtClean="0">
                <a:solidFill>
                  <a:schemeClr val="tx1"/>
                </a:solidFill>
              </a:rPr>
              <a:t>Електронна</a:t>
            </a:r>
            <a:r>
              <a:rPr lang="ru-RU" b="1" dirty="0" smtClean="0">
                <a:solidFill>
                  <a:schemeClr val="tx1"/>
                </a:solidFill>
              </a:rPr>
              <a:t> адреса (</a:t>
            </a:r>
            <a:r>
              <a:rPr lang="ru-RU" b="1" dirty="0" err="1" smtClean="0">
                <a:solidFill>
                  <a:schemeClr val="tx1"/>
                </a:solidFill>
              </a:rPr>
              <a:t>e-mail</a:t>
            </a:r>
            <a:r>
              <a:rPr lang="ru-RU" b="1" dirty="0" smtClean="0">
                <a:solidFill>
                  <a:schemeClr val="tx1"/>
                </a:solidFill>
              </a:rPr>
              <a:t>): </a:t>
            </a:r>
            <a:r>
              <a:rPr lang="ru-RU" b="1" dirty="0" err="1" smtClean="0">
                <a:solidFill>
                  <a:schemeClr val="tx1"/>
                </a:solidFill>
              </a:rPr>
              <a:t>xcooptex@ukr.net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err="1" smtClean="0">
                <a:solidFill>
                  <a:schemeClr val="tx1"/>
                </a:solidFill>
              </a:rPr>
              <a:t>Приймальна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комісія</a:t>
            </a:r>
            <a:r>
              <a:rPr lang="ru-RU" b="1" dirty="0" smtClean="0">
                <a:solidFill>
                  <a:schemeClr val="tx1"/>
                </a:solidFill>
              </a:rPr>
              <a:t>  </a:t>
            </a:r>
            <a:r>
              <a:rPr lang="ru-RU" b="1" dirty="0" err="1" smtClean="0">
                <a:solidFill>
                  <a:schemeClr val="tx1"/>
                </a:solidFill>
              </a:rPr>
              <a:t>аудиторія</a:t>
            </a:r>
            <a:r>
              <a:rPr lang="ru-RU" b="1" dirty="0" smtClean="0">
                <a:solidFill>
                  <a:schemeClr val="tx1"/>
                </a:solidFill>
              </a:rPr>
              <a:t> №8</a:t>
            </a:r>
          </a:p>
          <a:p>
            <a:r>
              <a:rPr lang="ru-RU" b="1" dirty="0" err="1" smtClean="0">
                <a:solidFill>
                  <a:schemeClr val="tx1"/>
                </a:solidFill>
              </a:rPr>
              <a:t>Телефони</a:t>
            </a:r>
            <a:r>
              <a:rPr lang="ru-RU" b="1" dirty="0" smtClean="0">
                <a:solidFill>
                  <a:schemeClr val="tx1"/>
                </a:solidFill>
              </a:rPr>
              <a:t> </a:t>
            </a:r>
            <a:r>
              <a:rPr lang="ru-RU" b="1" dirty="0" err="1" smtClean="0">
                <a:solidFill>
                  <a:schemeClr val="tx1"/>
                </a:solidFill>
              </a:rPr>
              <a:t>приймальної</a:t>
            </a:r>
            <a:r>
              <a:rPr lang="ru-RU" b="1" dirty="0" smtClean="0">
                <a:solidFill>
                  <a:schemeClr val="tx1"/>
                </a:solidFill>
              </a:rPr>
              <a:t> </a:t>
            </a:r>
            <a:r>
              <a:rPr lang="ru-RU" b="1" dirty="0" err="1" smtClean="0">
                <a:solidFill>
                  <a:schemeClr val="tx1"/>
                </a:solidFill>
              </a:rPr>
              <a:t>комісії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(0552) 26-68-67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(0552) 49-03-48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(066)-885-33-02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(050)-911-20-51</a:t>
            </a:r>
          </a:p>
          <a:p>
            <a:pPr algn="l"/>
            <a:r>
              <a:rPr lang="uk-UA" b="1" dirty="0" smtClean="0">
                <a:solidFill>
                  <a:schemeClr val="tx1"/>
                </a:solidFill>
              </a:rPr>
              <a:t>             </a:t>
            </a:r>
          </a:p>
          <a:p>
            <a:pPr algn="l"/>
            <a:r>
              <a:rPr lang="uk-UA" dirty="0" smtClean="0"/>
              <a:t>                   </a:t>
            </a:r>
          </a:p>
          <a:p>
            <a:pPr algn="l"/>
            <a:endParaRPr lang="uk-UA" u="sng" dirty="0" smtClean="0"/>
          </a:p>
          <a:p>
            <a:endParaRPr lang="ru-RU" dirty="0"/>
          </a:p>
        </p:txBody>
      </p:sp>
      <p:pic>
        <p:nvPicPr>
          <p:cNvPr id="4" name="Рисунок 3" descr="1468399703_img_12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3861048"/>
            <a:ext cx="3168352" cy="1991883"/>
          </a:xfrm>
          <a:prstGeom prst="rect">
            <a:avLst/>
          </a:prstGeom>
          <a:ln w="76200">
            <a:solidFill>
              <a:srgbClr val="9900FF"/>
            </a:solidFill>
          </a:ln>
        </p:spPr>
      </p:pic>
    </p:spTree>
    <p:extLst>
      <p:ext uri="{BB962C8B-B14F-4D97-AF65-F5344CB8AC3E}">
        <p14:creationId xmlns:p14="http://schemas.microsoft.com/office/powerpoint/2010/main" xmlns="" val="310735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5f787e19a35f16b3c7dfe384dd47b93a93988c6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248</Words>
  <Application>Microsoft Office PowerPoint</Application>
  <PresentationFormat>Экран (4:3)</PresentationFormat>
  <Paragraphs>95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Хочете знати, як:</vt:lpstr>
      <vt:lpstr>Фінанси, банківська справа  та страхування   (фаховий   молодший бакалавр) </vt:lpstr>
      <vt:lpstr>У чому особливість  фінансиста?</vt:lpstr>
      <vt:lpstr>Слайд 4</vt:lpstr>
      <vt:lpstr>Фінанси, банківська справа  та страхування   ( ступінь фаховий бакалавр) </vt:lpstr>
      <vt:lpstr>Фінанси, банківська справа  та страхування   ( ступінь фаховий бакалавр)</vt:lpstr>
    </vt:vector>
  </TitlesOfParts>
  <Company>http://presentation-creation.ru/powerpoint-templates.html</Company>
  <LinksUpToDate>false</LinksUpToDate>
  <SharedDoc>false</SharedDoc>
  <HyperlinkBase>http://presentation-creation.ru/powerpoint-templates.html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Разноцветные треугольники</dc:title>
  <dc:creator>obstinate</dc:creator>
  <cp:lastModifiedBy>ira</cp:lastModifiedBy>
  <cp:revision>21</cp:revision>
  <dcterms:created xsi:type="dcterms:W3CDTF">2017-08-20T16:45:34Z</dcterms:created>
  <dcterms:modified xsi:type="dcterms:W3CDTF">2020-05-19T06:59:38Z</dcterms:modified>
</cp:coreProperties>
</file>